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0" r:id="rId3"/>
    <p:sldId id="494" r:id="rId4"/>
    <p:sldId id="548" r:id="rId5"/>
    <p:sldId id="527" r:id="rId6"/>
    <p:sldId id="531" r:id="rId7"/>
    <p:sldId id="549" r:id="rId8"/>
    <p:sldId id="550" r:id="rId9"/>
    <p:sldId id="532" r:id="rId10"/>
    <p:sldId id="533" r:id="rId11"/>
    <p:sldId id="554" r:id="rId12"/>
    <p:sldId id="552" r:id="rId13"/>
    <p:sldId id="536" r:id="rId14"/>
    <p:sldId id="538" r:id="rId15"/>
    <p:sldId id="535" r:id="rId16"/>
    <p:sldId id="551" r:id="rId17"/>
    <p:sldId id="539" r:id="rId18"/>
    <p:sldId id="540" r:id="rId19"/>
    <p:sldId id="537" r:id="rId20"/>
    <p:sldId id="553" r:id="rId21"/>
    <p:sldId id="555" r:id="rId22"/>
    <p:sldId id="517" r:id="rId23"/>
    <p:sldId id="546" r:id="rId24"/>
    <p:sldId id="547" r:id="rId25"/>
    <p:sldId id="528" r:id="rId26"/>
    <p:sldId id="530" r:id="rId27"/>
    <p:sldId id="542" r:id="rId28"/>
    <p:sldId id="543" r:id="rId29"/>
    <p:sldId id="544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2607" autoAdjust="0"/>
  </p:normalViewPr>
  <p:slideViewPr>
    <p:cSldViewPr snapToGrid="0">
      <p:cViewPr>
        <p:scale>
          <a:sx n="100" d="100"/>
          <a:sy n="10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3398;&#20064;\&#27605;&#19994;&#35774;&#35745;\&#27605;&#19994;&#35774;&#35745;\&#32472;&#22270;\&#26597;&#20934;&#2957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sz="3200" dirty="0" smtClean="0"/>
              <a:t>查准率</a:t>
            </a:r>
            <a:r>
              <a:rPr lang="zh-CN" altLang="en-US" sz="3200" dirty="0" smtClean="0"/>
              <a:t>（可信程度）</a:t>
            </a:r>
            <a:endParaRPr lang="zh-CN" sz="32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Sheet1!$A$1:$O$1</c:f>
              <c:strCache>
                <c:ptCount val="15"/>
                <c:pt idx="0">
                  <c:v>一</c:v>
                </c:pt>
                <c:pt idx="1">
                  <c:v>二</c:v>
                </c:pt>
                <c:pt idx="2">
                  <c:v>三</c:v>
                </c:pt>
                <c:pt idx="3">
                  <c:v>四</c:v>
                </c:pt>
                <c:pt idx="4">
                  <c:v>五</c:v>
                </c:pt>
                <c:pt idx="5">
                  <c:v>六</c:v>
                </c:pt>
                <c:pt idx="6">
                  <c:v>七</c:v>
                </c:pt>
                <c:pt idx="7">
                  <c:v>八</c:v>
                </c:pt>
                <c:pt idx="8">
                  <c:v>九</c:v>
                </c:pt>
                <c:pt idx="9">
                  <c:v>十</c:v>
                </c:pt>
                <c:pt idx="10">
                  <c:v>百</c:v>
                </c:pt>
                <c:pt idx="11">
                  <c:v>千</c:v>
                </c:pt>
                <c:pt idx="12">
                  <c:v>万</c:v>
                </c:pt>
                <c:pt idx="13">
                  <c:v>亿</c:v>
                </c:pt>
                <c:pt idx="14">
                  <c:v>零</c:v>
                </c:pt>
              </c:strCache>
            </c:strRef>
          </c:cat>
          <c:val>
            <c:numRef>
              <c:f>Sheet1!$A$2:$O$2</c:f>
              <c:numCache>
                <c:formatCode>0.00%</c:formatCode>
                <c:ptCount val="15"/>
                <c:pt idx="0">
                  <c:v>0.60422960725075525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0.99459459459459465</c:v>
                </c:pt>
                <c:pt idx="10">
                  <c:v>1</c:v>
                </c:pt>
                <c:pt idx="11">
                  <c:v>0.99476439790575921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6-4110-9A92-69C4A26308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9897680"/>
        <c:axId val="1379906000"/>
      </c:lineChart>
      <c:catAx>
        <c:axId val="13798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9906000"/>
        <c:crosses val="autoZero"/>
        <c:auto val="1"/>
        <c:lblAlgn val="ctr"/>
        <c:lblOffset val="100"/>
        <c:noMultiLvlLbl val="0"/>
      </c:catAx>
      <c:valAx>
        <c:axId val="1379906000"/>
        <c:scaling>
          <c:orientation val="minMax"/>
          <c:max val="1.0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989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A2817C3-F1DC-4151-ABF1-B6FF7C4CE5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F69915-039A-4216-BBCB-B4F471B3DB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CEAE3-06A4-4E8D-9859-5392C92C6255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E69EAD-68BF-472B-AFF1-AAF5AD749F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5CCF06-4101-49FE-AB29-00920AEDA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21EC8-EAA3-4C35-BD5B-AF97E00E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1-06-07T06:09:43.555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18 0 0,'-18'0'16,"36"0"109,0 0-125,-1 0 0,18 0 16,-17 0-16,17 0 0,1 0 15,-1 0-15,-17 0 0,-1 0 0,1 0 16,-1 0-16,1 0 0,0 0 15,-1 0-15,1 0 0,0 0 16,-1 0 0,1 0-16,0 0 15,-1 0-15,1 0 0,-1 0 16,1 0-16,0 0 0,-1 0 0,1 0 16,0 0-16,-1 0 0,1 0 0,0 0 15,-1 0 32,1 0-31,-1 0-16,1 0 15,0 0 32,-1 0-31,1 0-1,0 0 1,-1 0-16,1 0 63,0 0-48,-1 0-15,1 0 78,0 0-78,-1 0 0,1 0 16,-1 0-16,1 0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1-06-07T06:09:45.50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44 0,'0'-18'188,"0"0"-173,18 18 1,17 0-16,1 0 0,-19 0 15,18 0-15,-17 0 0,0 0 0,-1 0 16,1 0-16,17 0 0,-17 0 16,0 0-16,-1 0 15,1 0 1,0 0-16,-1 0 0,1 0 0,-1 0 16,1 0-1,0 0-15,-1 0 0,1 0 16,0 0-16,-1 0 0,1 0 15,0 0-15,-1 0 16,1 0-16,-1 0 0,1 0 16,0 0-16,-1 0 15,1 0-15,0 0 0,-1 0 0,1 18 16,0-18-16,-1 0 16,1 0-16,-1 0 0,1 0 15,0 0 1,-1 0-16,1 0 15,-18 18-15,18-18 0,-1 0 0,1 0 16,0 0-16,-1 0 16,1 0-16,-1 0 15,1 0-15,0 0 0,-1 0 16,1 0-16,0 0 0,-1 0 16,1 0-16,0 0 0,-1 0 15,1 0 1,0 0-16,-1 0 15,1 0 1,-1 0-16,1 0 16,0 0-16,-1 0 15,1 0-15,0 0 0,-1 0 125,1 0-125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1-06-07T06:09:52.892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57 0,'17'0'140,"18"0"-140,-17 0 0,17 0 16,1 0-16,-19 0 0,1 0 0,17 0 16,0 0-16,-17 0 0,0 0 0,17 0 15,0 0-15,-17 0 0,0 0 16,17 0-16,-17 0 0,-1 0 15,1 0-15,-1 0 0,1 0 0,0 0 16,-1 0-16,1 0 0,0 0 0,-1 0 16,1 0-16,0 0 0,17 0 0,-18 0 15,19 0-15,-19 0 0,19 0 16,-19 0-16,1 0 0,17 0 16,-17 0-16,17 0 0,-17 0 15,-1 0-15,1 0 0,0 0 16,-1 0-16,1 0 15,0-17 1,-1-1 0,1 18-1,0-18-15,-1 18 0,1 0 16,-1 0-16,1 0 0,0 0 16,-1 0-16,1 0 15,0 0 32,-1 0-47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1-06-07T06:09:57.73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0,'18'17'140,"0"-17"-124,-1 0-16,1 0 0,-1 0 0,1 0 15,0 0-15,-1 0 0,19 0 0,-19 0 16,1 0-16,0 0 0,-1 0 16,1 0-16,-1 0 0,1 0 15,17 0-15,-17 0 0,0 0 16,-1 0-16,1 0 16,0 0-1,-1 0-15,1 0 16,-1 0-16,1 0 15,0 0-15,-1 0 0,1 0 0,0 0 16,-1 0-16,1 0 0,0 0 16,-1 0-16,18 0 0,-17 0 15,0 0-15,-1 0 0,1 0 16,0 0-16,-1 0 16,1 0-1,0 0 1,-1 0-1,1 0-15,0 0 0,-1 0 16,1 0-16,-1 0 0,1 0 16,17 0-16,-17 0 0,17 0 15,-17 0-15,0 0 0,-1 0 16,1 0-16,17 0 0,-17 0 16,-1 0-16,1 0 0,0 0 15,-1 0-15,1 18 16,0-18 31,-1 0-47,1 0 0,0 0 15,-1 0-15,1 0 16,-1 0-16,1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8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92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0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4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43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/>
              <a:t>图像滤波去噪先使用多种滤波器进行滤波，除了使用常规的滤波器以外，还可以加入自己对图像的理解算法，比如筛除掉一些标点符号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模型训练上，要达到模型的最佳状态，最好是实时观测训练曲线，及时地找到最合适的训练点，及时保存模型参数；如果使用到复杂的模型，可以采用云平台进行训练，比如像</a:t>
            </a:r>
            <a:r>
              <a:rPr lang="en-US" altLang="zh-CN" baseline="0" dirty="0" err="1"/>
              <a:t>kaggle</a:t>
            </a:r>
            <a:r>
              <a:rPr lang="zh-CN" altLang="en-US" baseline="0" dirty="0"/>
              <a:t>机器学习平台，或者是</a:t>
            </a:r>
            <a:r>
              <a:rPr lang="en-US" altLang="zh-CN" baseline="0" dirty="0"/>
              <a:t>Google</a:t>
            </a:r>
            <a:r>
              <a:rPr lang="zh-CN" altLang="en-US" baseline="0" dirty="0"/>
              <a:t>的</a:t>
            </a:r>
            <a:r>
              <a:rPr lang="en-US" altLang="zh-CN" baseline="0" dirty="0" err="1"/>
              <a:t>Colaboratory</a:t>
            </a:r>
            <a:r>
              <a:rPr lang="zh-CN" altLang="en-US" baseline="0" dirty="0"/>
              <a:t>平台进行训练，加快训练的过程。</a:t>
            </a:r>
            <a:endParaRPr lang="en-US" altLang="zh-CN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aseline="0" dirty="0"/>
              <a:t>在选用神经网络时，要结合识别的难度，参照网上的资料，选用合适的网络模型，即在准确率符合要求之下，层数尽可能少，参数尽可能少，使得训练过程尽可能快。</a:t>
            </a:r>
            <a:endParaRPr lang="en-US" altLang="zh-CN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aseline="0" dirty="0"/>
              <a:t>对于</a:t>
            </a:r>
            <a:r>
              <a:rPr lang="en-US" altLang="zh-CN" baseline="0" dirty="0"/>
              <a:t>GUI</a:t>
            </a:r>
            <a:r>
              <a:rPr lang="zh-CN" altLang="en-US" baseline="0" dirty="0"/>
              <a:t>的制作，需要格外注意程序异常的捕获，一些没有预想到的操作可能会导致程序直接崩溃。</a:t>
            </a:r>
            <a:endParaRPr lang="en-US" altLang="zh-CN" baseline="0" dirty="0"/>
          </a:p>
          <a:p>
            <a:pPr marL="0" indent="0">
              <a:buNone/>
            </a:pPr>
            <a:r>
              <a:rPr lang="zh-CN" altLang="en-US" baseline="0" dirty="0"/>
              <a:t>展望：</a:t>
            </a:r>
            <a:endParaRPr lang="en-US" altLang="zh-CN" baseline="0" dirty="0"/>
          </a:p>
          <a:p>
            <a:pPr marL="0" indent="0">
              <a:buNone/>
            </a:pPr>
            <a:r>
              <a:rPr lang="zh-CN" altLang="en-US" baseline="0" dirty="0"/>
              <a:t>深度学习相关的技术应该朝着简单化发展，降低进入行业的门槛，比如说建立一些像深度学习的网络平台，提供更简便的操作方法，使训练过程可视化以及提供一些建议等等。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24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91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989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63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36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97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02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6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0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76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1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8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5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3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EC9A-0593-425E-BB9B-6BAF59F89AAF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2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7608-532A-4D59-97D9-15761EDEBA80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1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561A-46D6-4BEA-A869-E47155BACABB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4172-3541-4D95-9A5C-E7EA5C81F8EF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28C4-BA51-4151-9335-78381021FB9C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4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9240-4E34-41BE-A3AC-DFFAC828EA54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00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1198-88A7-432D-898A-7C891980B63C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10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C6DA-921A-4E29-837D-CA8A67AF91B3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3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429F-32DF-4C6F-B4D2-4B793257527E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1334" y="6492875"/>
            <a:ext cx="2057400" cy="365125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02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9B28-0872-4102-889A-1BA96A805680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46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E8-676B-4C37-BA1B-A0F1B380C9EC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4417-99B7-45E4-8AF7-518EF44B2EA4}" type="datetime1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56" r:id="rId12"/>
    <p:sldLayoutId id="2147483660" r:id="rId13"/>
    <p:sldLayoutId id="2147483661" r:id="rId14"/>
    <p:sldLayoutId id="214748366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.emf"/><Relationship Id="rId4" Type="http://schemas.openxmlformats.org/officeDocument/2006/relationships/image" Target="../media/image19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50" y="5774531"/>
            <a:ext cx="3895249" cy="1083469"/>
          </a:xfrm>
          <a:prstGeom prst="rect">
            <a:avLst/>
          </a:prstGeom>
        </p:spPr>
      </p:pic>
      <p:pic>
        <p:nvPicPr>
          <p:cNvPr id="2" name="图片 1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74531"/>
            <a:ext cx="3895249" cy="108346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0338" y="2870589"/>
            <a:ext cx="752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基于深度学习的手写汉字数字识别算法研究与实现</a:t>
            </a:r>
            <a:endParaRPr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理工剪影蓝色"/>
          <p:cNvPicPr>
            <a:picLocks noChangeAspect="1"/>
          </p:cNvPicPr>
          <p:nvPr/>
        </p:nvPicPr>
        <p:blipFill>
          <a:blip r:embed="rId2"/>
          <a:srcRect r="65191"/>
          <a:stretch>
            <a:fillRect/>
          </a:stretch>
        </p:blipFill>
        <p:spPr>
          <a:xfrm>
            <a:off x="7788116" y="5774531"/>
            <a:ext cx="1355884" cy="1083469"/>
          </a:xfrm>
          <a:prstGeom prst="rect">
            <a:avLst/>
          </a:prstGeom>
        </p:spPr>
      </p:pic>
      <p:pic>
        <p:nvPicPr>
          <p:cNvPr id="16" name="图片 15" descr="校徽"/>
          <p:cNvPicPr>
            <a:picLocks noChangeAspect="1"/>
          </p:cNvPicPr>
          <p:nvPr/>
        </p:nvPicPr>
        <p:blipFill>
          <a:blip r:embed="rId3">
            <a:lum bright="24000"/>
          </a:blip>
          <a:stretch>
            <a:fillRect/>
          </a:stretch>
        </p:blipFill>
        <p:spPr>
          <a:xfrm>
            <a:off x="3895251" y="1093545"/>
            <a:ext cx="1338739" cy="13387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6373" y="4755444"/>
            <a:ext cx="8471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班级：电信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1704	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汇报人：丁聪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指导老师：黄龙庭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24F620-AEEF-46FF-B7AC-D68CFE7E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CF40D01-BC74-428D-B794-15110718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12"/>
          <a:stretch/>
        </p:blipFill>
        <p:spPr>
          <a:xfrm>
            <a:off x="114092" y="1874344"/>
            <a:ext cx="4404407" cy="3113080"/>
          </a:xfrm>
          <a:prstGeom prst="rect">
            <a:avLst/>
          </a:prstGeom>
        </p:spPr>
      </p:pic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64808" y="333946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模型训练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0152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8763" y="5395173"/>
            <a:ext cx="2482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收敛速度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准确率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F96B391-FEB2-44A5-8708-CEDBC1C7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A84561F-02C6-44BB-9A76-656558520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518499" y="1917961"/>
            <a:ext cx="4544294" cy="31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99014" y="429013"/>
            <a:ext cx="2852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zh-CN" altLang="en-US" sz="27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对比</a:t>
            </a:r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28962" y="981498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64E1BA8-3170-4960-9809-3DC7FD8C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322" y="1300480"/>
            <a:ext cx="5613482" cy="49775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22133" y="6339840"/>
            <a:ext cx="184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GUI</a:t>
            </a:r>
            <a:r>
              <a:rPr lang="zh-CN" altLang="en-US" sz="2800" dirty="0" smtClean="0"/>
              <a:t>使用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64644" y="438317"/>
            <a:ext cx="2852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实际对比测试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981498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64E1BA8-3170-4960-9809-3DC7FD8C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1" y="1193244"/>
            <a:ext cx="9025337" cy="51864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1853" y="6492875"/>
            <a:ext cx="113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LeNet5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墨迹 13"/>
              <p14:cNvContentPartPr/>
              <p14:nvPr/>
            </p14:nvContentPartPr>
            <p14:xfrm>
              <a:off x="749220" y="2133480"/>
              <a:ext cx="343440" cy="36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220" y="1989480"/>
                <a:ext cx="4874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墨迹 14"/>
              <p14:cNvContentPartPr/>
              <p14:nvPr/>
            </p14:nvContentPartPr>
            <p14:xfrm>
              <a:off x="1555620" y="2111520"/>
              <a:ext cx="483120" cy="1764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3620" y="1967520"/>
                <a:ext cx="627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墨迹 15"/>
              <p14:cNvContentPartPr/>
              <p14:nvPr/>
            </p14:nvContentPartPr>
            <p14:xfrm>
              <a:off x="4330860" y="2112960"/>
              <a:ext cx="444600" cy="3564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8860" y="1968960"/>
                <a:ext cx="5886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墨迹 16"/>
              <p14:cNvContentPartPr/>
              <p14:nvPr/>
            </p14:nvContentPartPr>
            <p14:xfrm>
              <a:off x="3492420" y="3308520"/>
              <a:ext cx="495720" cy="1440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20" y="3164520"/>
                <a:ext cx="63972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4635500" y="3594100"/>
            <a:ext cx="12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73%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716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99014" y="429013"/>
            <a:ext cx="2852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实际对比测试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28962" y="981498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64E1BA8-3170-4960-9809-3DC7FD8C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46" y="1094693"/>
            <a:ext cx="7329771" cy="55290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3850136" y="6372668"/>
            <a:ext cx="224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DC-</a:t>
            </a:r>
            <a:r>
              <a:rPr lang="en-US" altLang="zh-CN" sz="2800" dirty="0" err="1" smtClean="0"/>
              <a:t>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4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78613" y="378785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模型准确率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74602" y="951879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6744" y="6021919"/>
            <a:ext cx="722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电脑</a:t>
            </a:r>
            <a:r>
              <a:rPr lang="zh-CN" altLang="en-US" sz="2400" dirty="0" smtClean="0"/>
              <a:t>书写</a:t>
            </a:r>
            <a:r>
              <a:rPr lang="zh-CN" altLang="en-US" sz="2400" dirty="0"/>
              <a:t>准确率</a:t>
            </a:r>
            <a:r>
              <a:rPr lang="zh-CN" altLang="en-US" sz="2400" dirty="0" smtClean="0"/>
              <a:t>稳定</a:t>
            </a:r>
            <a:r>
              <a:rPr lang="zh-CN" altLang="en-US" sz="2400" dirty="0"/>
              <a:t>，因其背景简单，没有</a:t>
            </a:r>
            <a:r>
              <a:rPr lang="zh-CN" altLang="en-US" sz="2400" dirty="0" smtClean="0"/>
              <a:t>噪声干扰</a:t>
            </a:r>
            <a:endParaRPr lang="en-US" altLang="zh-CN" sz="2400" dirty="0" smtClean="0"/>
          </a:p>
          <a:p>
            <a:r>
              <a:rPr lang="zh-CN" altLang="en-US" sz="2400" dirty="0" smtClean="0"/>
              <a:t>纸张书写受环境影响</a:t>
            </a:r>
            <a:endParaRPr lang="en-US" altLang="zh-CN" sz="240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6F69D99-F321-4131-B29C-0A553E7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2" y="1435011"/>
            <a:ext cx="4441561" cy="40767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898" y="1409435"/>
            <a:ext cx="4227364" cy="40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模型性能测试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55" y="1634868"/>
            <a:ext cx="6033942" cy="5156456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E177F3-EB9B-4272-A46A-56270453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52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模型性能测试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E177F3-EB9B-4272-A46A-56270453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D18F8EC-ACBD-43C8-B9FF-78211940C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556606"/>
              </p:ext>
            </p:extLst>
          </p:nvPr>
        </p:nvGraphicFramePr>
        <p:xfrm>
          <a:off x="954193" y="1556867"/>
          <a:ext cx="7614074" cy="518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20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7355" y="2490251"/>
            <a:ext cx="1405890" cy="141961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25" dirty="0">
                <a:latin typeface="Impact" panose="020B0806030902050204" charset="0"/>
              </a:rPr>
              <a:t>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54959" y="2939417"/>
            <a:ext cx="351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总结展望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183380" y="3483769"/>
            <a:ext cx="49606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2542681" y="857250"/>
            <a:ext cx="13353" cy="577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whut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8" y="385762"/>
            <a:ext cx="2143125" cy="47148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2310C13-E5A7-4CF0-9DFD-D2F52D8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98764" y="2307768"/>
            <a:ext cx="7969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图像滤波去</a:t>
            </a:r>
            <a:r>
              <a:rPr lang="zh-CN" altLang="en-US" sz="2800" dirty="0" smtClean="0"/>
              <a:t>噪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多尝试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模型</a:t>
            </a:r>
            <a:r>
              <a:rPr lang="zh-CN" altLang="en-US" sz="2800" dirty="0" smtClean="0"/>
              <a:t>训练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注意实时训练曲线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hlinkClick r:id="rId4" action="ppaction://hlinksldjump"/>
              </a:rPr>
              <a:t>模型的选择</a:t>
            </a:r>
            <a:r>
              <a:rPr lang="en-US" altLang="zh-CN" sz="2800" dirty="0" smtClean="0">
                <a:hlinkClick r:id="rId4" action="ppaction://hlinksldjump"/>
              </a:rPr>
              <a:t>-</a:t>
            </a:r>
            <a:r>
              <a:rPr lang="zh-CN" altLang="en-US" sz="2800" dirty="0" smtClean="0">
                <a:hlinkClick r:id="rId4" action="ppaction://hlinksldjump"/>
              </a:rPr>
              <a:t>根据需求决定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GUI</a:t>
            </a:r>
            <a:r>
              <a:rPr lang="zh-CN" altLang="en-US" sz="2800" dirty="0" smtClean="0"/>
              <a:t>制作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捕获异常</a:t>
            </a:r>
            <a:endParaRPr lang="en-US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530048" y="166991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  <p:sp>
        <p:nvSpPr>
          <p:cNvPr id="6" name="矩形 5"/>
          <p:cNvSpPr/>
          <p:nvPr/>
        </p:nvSpPr>
        <p:spPr>
          <a:xfrm>
            <a:off x="498764" y="5317098"/>
            <a:ext cx="78854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识别精确度更高，类别更多，受环境限制更少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模型</a:t>
            </a:r>
            <a:r>
              <a:rPr lang="zh-CN" altLang="en-US" sz="2800" dirty="0"/>
              <a:t>训练、使用简单化</a:t>
            </a:r>
            <a:endParaRPr lang="en-US" altLang="zh-CN" sz="2800" dirty="0"/>
          </a:p>
        </p:txBody>
      </p:sp>
      <p:sp>
        <p:nvSpPr>
          <p:cNvPr id="9" name="矩形 8"/>
          <p:cNvSpPr/>
          <p:nvPr/>
        </p:nvSpPr>
        <p:spPr>
          <a:xfrm>
            <a:off x="498764" y="467924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E463C59-114E-4C4F-8F0C-51369AC4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3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742052-3563-47D9-A07A-679B2F75F20B}"/>
              </a:ext>
            </a:extLst>
          </p:cNvPr>
          <p:cNvGrpSpPr/>
          <p:nvPr/>
        </p:nvGrpSpPr>
        <p:grpSpPr>
          <a:xfrm>
            <a:off x="241025" y="3598654"/>
            <a:ext cx="8617225" cy="3183957"/>
            <a:chOff x="564291" y="3821378"/>
            <a:chExt cx="7951643" cy="296123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975" y="6432089"/>
              <a:ext cx="3376979" cy="35052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b="6497"/>
            <a:stretch/>
          </p:blipFill>
          <p:spPr>
            <a:xfrm>
              <a:off x="564291" y="3821378"/>
              <a:ext cx="7951643" cy="263980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8A4D48B-2B21-4F3B-BF9C-FE184378B5D1}"/>
              </a:ext>
            </a:extLst>
          </p:cNvPr>
          <p:cNvGrpSpPr/>
          <p:nvPr/>
        </p:nvGrpSpPr>
        <p:grpSpPr>
          <a:xfrm>
            <a:off x="434545" y="272380"/>
            <a:ext cx="8274909" cy="3392632"/>
            <a:chOff x="564291" y="265192"/>
            <a:chExt cx="7867990" cy="30425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291" y="265192"/>
              <a:ext cx="7867990" cy="177186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291" y="2042440"/>
              <a:ext cx="7867990" cy="90151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253777" y="2938428"/>
              <a:ext cx="2974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DC-</a:t>
              </a:r>
              <a:r>
                <a:rPr lang="en-US" altLang="zh-CN" dirty="0" err="1"/>
                <a:t>LeNet</a:t>
              </a:r>
              <a:r>
                <a:rPr lang="en-US" altLang="zh-CN" dirty="0"/>
                <a:t> </a:t>
              </a:r>
              <a:r>
                <a:rPr lang="zh-CN" altLang="en-US" dirty="0"/>
                <a:t>的</a:t>
              </a:r>
              <a:r>
                <a:rPr lang="en-US" altLang="zh-CN" dirty="0"/>
                <a:t>top3</a:t>
              </a:r>
              <a:r>
                <a:rPr lang="zh-CN" altLang="en-US" dirty="0"/>
                <a:t>预测</a:t>
              </a:r>
              <a:endParaRPr lang="en-US" altLang="zh-CN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3797451" y="67723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485787EB-4DBB-4324-BC31-E8761CEF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7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理工剪影蓝色">
            <a:extLst>
              <a:ext uri="{FF2B5EF4-FFF2-40B4-BE49-F238E27FC236}">
                <a16:creationId xmlns:a16="http://schemas.microsoft.com/office/drawing/2014/main" id="{A60B7054-2AF2-4648-9306-6D5DF36E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191"/>
          <a:stretch>
            <a:fillRect/>
          </a:stretch>
        </p:blipFill>
        <p:spPr>
          <a:xfrm>
            <a:off x="7788116" y="5774531"/>
            <a:ext cx="1355884" cy="108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4517" y="1714375"/>
            <a:ext cx="1674971" cy="553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latin typeface="微软雅黑" panose="020B0503020204020204" charset="-122"/>
                <a:ea typeface="微软雅黑" panose="020B0503020204020204" charset="-122"/>
              </a:rPr>
              <a:t>目  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9816" y="3036585"/>
            <a:ext cx="811530" cy="78483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latin typeface="Impact" panose="020B0806030902050204" charset="0"/>
              </a:rPr>
              <a:t>01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50157" y="4088145"/>
            <a:ext cx="161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66235" y="3036585"/>
            <a:ext cx="811530" cy="78483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>
                <a:latin typeface="Impact" panose="020B0806030902050204" charset="0"/>
              </a:rPr>
              <a:t>02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77052" y="4088145"/>
            <a:ext cx="161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93130" y="3037062"/>
            <a:ext cx="811530" cy="78483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>
                <a:latin typeface="Impact" panose="020B0806030902050204" charset="0"/>
              </a:rPr>
              <a:t>03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603471" y="4088622"/>
            <a:ext cx="161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总结展望</a:t>
            </a:r>
          </a:p>
        </p:txBody>
      </p:sp>
      <p:pic>
        <p:nvPicPr>
          <p:cNvPr id="36" name="图片 35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50" y="5774531"/>
            <a:ext cx="3895249" cy="1083469"/>
          </a:xfrm>
          <a:prstGeom prst="rect">
            <a:avLst/>
          </a:prstGeom>
        </p:spPr>
      </p:pic>
      <p:pic>
        <p:nvPicPr>
          <p:cNvPr id="37" name="图片 36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74531"/>
            <a:ext cx="3895249" cy="108346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A31D8D-F221-4556-9DF4-655C5138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99439" y="3901146"/>
            <a:ext cx="77182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LeNet5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top3</a:t>
            </a:r>
            <a:r>
              <a:rPr lang="zh-CN" altLang="en-US" sz="2400" dirty="0"/>
              <a:t>准确率</a:t>
            </a:r>
            <a:r>
              <a:rPr lang="zh-CN" altLang="en-US" sz="2400" dirty="0" smtClean="0"/>
              <a:t>高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smtClean="0"/>
              <a:t>DC-LeNet:</a:t>
            </a:r>
            <a:r>
              <a:rPr lang="en-US" altLang="zh-CN" sz="2400" dirty="0"/>
              <a:t>top1</a:t>
            </a:r>
            <a:r>
              <a:rPr lang="zh-CN" altLang="en-US" sz="2400" dirty="0"/>
              <a:t>预测率</a:t>
            </a:r>
            <a:r>
              <a:rPr lang="zh-CN" altLang="en-US" sz="2400" dirty="0" smtClean="0"/>
              <a:t>低</a:t>
            </a:r>
            <a:endParaRPr lang="en-US" altLang="zh-CN" sz="2400" dirty="0" smtClean="0"/>
          </a:p>
          <a:p>
            <a:r>
              <a:rPr lang="zh-CN" altLang="en-US" sz="2400" dirty="0"/>
              <a:t>在追求多种预测方案时：选</a:t>
            </a:r>
            <a:r>
              <a:rPr lang="en-US" altLang="zh-CN" sz="2400" dirty="0"/>
              <a:t>LeNet5</a:t>
            </a:r>
          </a:p>
          <a:p>
            <a:r>
              <a:rPr lang="zh-CN" altLang="en-US" sz="2400" dirty="0"/>
              <a:t>在追求单一准确率时：选</a:t>
            </a:r>
            <a:r>
              <a:rPr lang="en-US" altLang="zh-CN" sz="2400" dirty="0"/>
              <a:t>DC-</a:t>
            </a:r>
            <a:r>
              <a:rPr lang="en-US" altLang="zh-CN" sz="2400" dirty="0" err="1"/>
              <a:t>LeNet</a:t>
            </a:r>
            <a:endParaRPr lang="zh-CN" altLang="en-US" sz="2400" dirty="0"/>
          </a:p>
          <a:p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7" y="211946"/>
            <a:ext cx="5455145" cy="16981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19" y="2031754"/>
            <a:ext cx="5443321" cy="15700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24320" y="812800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DC-</a:t>
            </a:r>
            <a:r>
              <a:rPr lang="en-US" altLang="zh-CN" dirty="0" err="1" smtClean="0"/>
              <a:t>LeNet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624319" y="2632099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LeNet5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9439" y="5724009"/>
            <a:ext cx="7995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在追求多种预测方案时：选</a:t>
            </a:r>
            <a:r>
              <a:rPr lang="en-US" altLang="zh-CN" sz="2400" dirty="0"/>
              <a:t>LeNet5</a:t>
            </a:r>
          </a:p>
          <a:p>
            <a:r>
              <a:rPr lang="zh-CN" altLang="en-US" sz="2400" dirty="0"/>
              <a:t>在追求单一准确率时</a:t>
            </a:r>
            <a:r>
              <a:rPr lang="zh-CN" altLang="en-US" sz="2400" dirty="0" smtClean="0"/>
              <a:t>：选</a:t>
            </a:r>
            <a:r>
              <a:rPr lang="en-US" altLang="zh-CN" sz="2400" dirty="0"/>
              <a:t>DC-</a:t>
            </a:r>
            <a:r>
              <a:rPr lang="en-US" altLang="zh-CN" sz="2400" dirty="0" err="1"/>
              <a:t>LeNet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01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" name="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07" y="5774531"/>
            <a:ext cx="3895249" cy="1083469"/>
          </a:xfrm>
          <a:prstGeom prst="rect">
            <a:avLst/>
          </a:prstGeom>
        </p:spPr>
      </p:pic>
      <p:pic>
        <p:nvPicPr>
          <p:cNvPr id="2" name="图片 1" descr="理工剪影蓝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5774531"/>
            <a:ext cx="3895249" cy="1083469"/>
          </a:xfrm>
          <a:prstGeom prst="rect">
            <a:avLst/>
          </a:prstGeom>
        </p:spPr>
      </p:pic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0" y="4366830"/>
            <a:ext cx="92031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12108" y="3006167"/>
            <a:ext cx="678937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350" dirty="0">
                <a:latin typeface="+mj-ea"/>
                <a:ea typeface="+mj-ea"/>
              </a:rPr>
              <a:t>请各位老师指导提问</a:t>
            </a:r>
            <a:endParaRPr lang="en-US" altLang="zh-CN" sz="4350" dirty="0">
              <a:latin typeface="+mj-ea"/>
              <a:ea typeface="+mj-ea"/>
            </a:endParaRPr>
          </a:p>
        </p:txBody>
      </p:sp>
      <p:pic>
        <p:nvPicPr>
          <p:cNvPr id="7" name="图片 6" descr="理工剪影蓝色"/>
          <p:cNvPicPr>
            <a:picLocks noChangeAspect="1"/>
          </p:cNvPicPr>
          <p:nvPr/>
        </p:nvPicPr>
        <p:blipFill>
          <a:blip r:embed="rId2"/>
          <a:srcRect r="65191"/>
          <a:stretch>
            <a:fillRect/>
          </a:stretch>
        </p:blipFill>
        <p:spPr>
          <a:xfrm>
            <a:off x="7847255" y="5774531"/>
            <a:ext cx="1355884" cy="1083469"/>
          </a:xfrm>
          <a:prstGeom prst="rect">
            <a:avLst/>
          </a:prstGeom>
        </p:spPr>
      </p:pic>
      <p:pic>
        <p:nvPicPr>
          <p:cNvPr id="16" name="图片 15" descr="校徽"/>
          <p:cNvPicPr>
            <a:picLocks noChangeAspect="1"/>
          </p:cNvPicPr>
          <p:nvPr/>
        </p:nvPicPr>
        <p:blipFill>
          <a:blip r:embed="rId3">
            <a:lum bright="24000"/>
          </a:blip>
          <a:stretch>
            <a:fillRect/>
          </a:stretch>
        </p:blipFill>
        <p:spPr>
          <a:xfrm>
            <a:off x="3903347" y="1600202"/>
            <a:ext cx="1338739" cy="133873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7C14388-F4FD-434D-AE48-853CCB37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9" y="2555621"/>
            <a:ext cx="4299171" cy="2209914"/>
          </a:xfrm>
          <a:prstGeom prst="rect">
            <a:avLst/>
          </a:prstGeom>
        </p:spPr>
      </p:pic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013454" y="1040792"/>
            <a:ext cx="17426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一些问题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764" y="1828800"/>
            <a:ext cx="584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/>
              <a:t>神经网络中的</a:t>
            </a:r>
            <a:r>
              <a:rPr lang="zh-CN" altLang="en-US" sz="2400" dirty="0" smtClean="0"/>
              <a:t>参数更新？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r>
              <a:rPr lang="zh-CN" altLang="en-US" sz="2400" dirty="0" smtClean="0"/>
              <a:t>网络各层</a:t>
            </a:r>
            <a:r>
              <a:rPr lang="zh-CN" altLang="en-US" sz="2400" dirty="0" smtClean="0"/>
              <a:t>的原理</a:t>
            </a:r>
            <a:r>
              <a:rPr lang="zh-CN" altLang="en-US" sz="2400" dirty="0"/>
              <a:t>？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E58D63-3273-4D78-868B-020E57C9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8764" y="4611803"/>
            <a:ext cx="8494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交叉熵损失函数</a:t>
            </a:r>
            <a:r>
              <a:rPr lang="zh-CN" altLang="en-US" sz="2400" dirty="0" smtClean="0"/>
              <a:t>衡量网络输出和真实标签的相似程度的函数，</a:t>
            </a:r>
            <a:endParaRPr lang="en-US" altLang="zh-CN" sz="2400" dirty="0" smtClean="0"/>
          </a:p>
          <a:p>
            <a:r>
              <a:rPr lang="zh-CN" altLang="en-US" sz="2400" dirty="0" smtClean="0"/>
              <a:t>值越小，相似度越高。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013454" y="1040792"/>
            <a:ext cx="17426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一些问题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8764" y="1643583"/>
            <a:ext cx="5101389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关于高斯滤波：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其窗口模板的系数和均值滤波器不同，均值滤波器的模板系数都是相同的为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；而高斯滤波器的模板系数，则随着距离模板中心的增大而系数减小。所以，高斯滤波器相比于均值滤波器对图像的模糊程度较小。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89" y="2527642"/>
            <a:ext cx="1526874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08145" y="3447285"/>
            <a:ext cx="510138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DA1B9F-EDC7-4014-B87B-F78B420C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8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7355" y="2490251"/>
            <a:ext cx="1405890" cy="141961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25" dirty="0" smtClean="0">
                <a:latin typeface="Impact" panose="020B0806030902050204" charset="0"/>
              </a:rPr>
              <a:t>00</a:t>
            </a:r>
            <a:endParaRPr lang="en-US" altLang="zh-CN" sz="8625" dirty="0">
              <a:latin typeface="Impact" panose="020B080603090205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4959" y="2939417"/>
            <a:ext cx="351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理论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183380" y="3483769"/>
            <a:ext cx="49606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2542681" y="857250"/>
            <a:ext cx="13353" cy="577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whut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8" y="385762"/>
            <a:ext cx="2143125" cy="47148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58BA138-9E78-46EE-B9CC-3A952F8F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42106"/>
              </p:ext>
            </p:extLst>
          </p:nvPr>
        </p:nvGraphicFramePr>
        <p:xfrm>
          <a:off x="195270" y="2095221"/>
          <a:ext cx="6693079" cy="303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Visio" r:id="rId5" imgW="10280520" imgH="4667227" progId="Visio.Drawing.15">
                  <p:embed/>
                </p:oleObj>
              </mc:Choice>
              <mc:Fallback>
                <p:oleObj name="Visio" r:id="rId5" imgW="10280520" imgH="4667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270" y="2095221"/>
                        <a:ext cx="6693079" cy="303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888349" y="2697672"/>
            <a:ext cx="2229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卷积层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池化层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全连接层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softmax</a:t>
            </a:r>
            <a:r>
              <a:rPr lang="zh-CN" altLang="en-US" dirty="0"/>
              <a:t>概率输出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570245" y="540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37354"/>
              </p:ext>
            </p:extLst>
          </p:nvPr>
        </p:nvGraphicFramePr>
        <p:xfrm>
          <a:off x="195270" y="5265114"/>
          <a:ext cx="348615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7" imgW="7226280" imgH="3003452" progId="Visio.Drawing.15">
                  <p:embed/>
                </p:oleObj>
              </mc:Choice>
              <mc:Fallback>
                <p:oleObj name="Visio" r:id="rId7" imgW="7226280" imgH="3003452" progId="Visio.Drawing.1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70" y="5265114"/>
                        <a:ext cx="3486150" cy="145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04B59BF-A6C5-4A73-BED3-6C691AF6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4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888349" y="2697672"/>
            <a:ext cx="2229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卷积层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池化层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Flatten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全连接层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softmax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概率输出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570245" y="540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910438"/>
            <a:ext cx="2857730" cy="1525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4269302"/>
            <a:ext cx="2857730" cy="15258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494" y="1910438"/>
            <a:ext cx="3280557" cy="16885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669" y="4581910"/>
            <a:ext cx="904547" cy="9006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5931" y="3517362"/>
            <a:ext cx="84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5931" y="5926121"/>
            <a:ext cx="84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池化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36871" y="5742736"/>
            <a:ext cx="141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卷积核（</a:t>
            </a:r>
            <a:r>
              <a:rPr lang="en-US" altLang="zh-CN" dirty="0"/>
              <a:t>kernel</a:t>
            </a:r>
            <a:r>
              <a:rPr lang="zh-CN" altLang="en-US" dirty="0"/>
              <a:t>）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66DB96A-9F8C-4EFA-B76B-D5CB80B5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57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888349" y="2697672"/>
            <a:ext cx="2229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卷积层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池化层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全连接层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softmax</a:t>
            </a:r>
            <a:r>
              <a:rPr lang="zh-CN" altLang="en-US" dirty="0"/>
              <a:t>概率输出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570245" y="540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36" y="1849671"/>
            <a:ext cx="5164210" cy="48872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14" y="4764090"/>
            <a:ext cx="2439661" cy="6397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70157" y="5644055"/>
            <a:ext cx="132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如何计算搞清楚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41F77A-3A41-47CE-939F-94078941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9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888349" y="2697672"/>
            <a:ext cx="2229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卷积层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池化层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Flatten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全连接层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softmax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概率输出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570245" y="540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t="44486"/>
          <a:stretch/>
        </p:blipFill>
        <p:spPr>
          <a:xfrm>
            <a:off x="498764" y="2081049"/>
            <a:ext cx="6021178" cy="3418863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11442"/>
              </p:ext>
            </p:extLst>
          </p:nvPr>
        </p:nvGraphicFramePr>
        <p:xfrm>
          <a:off x="498764" y="5524598"/>
          <a:ext cx="2886838" cy="120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6" imgW="7226280" imgH="3003452" progId="Visio.Drawing.15">
                  <p:embed/>
                </p:oleObj>
              </mc:Choice>
              <mc:Fallback>
                <p:oleObj name="Visio" r:id="rId6" imgW="7226280" imgH="3003452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5524598"/>
                        <a:ext cx="2886838" cy="1204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744364" y="5663005"/>
            <a:ext cx="4668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每一个神经元与上一层所有神经元连接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每一层的神经元个数可以不同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输出层通过</a:t>
            </a:r>
            <a:r>
              <a:rPr lang="en-US" altLang="zh-CN" dirty="0" err="1"/>
              <a:t>softmax</a:t>
            </a:r>
            <a:r>
              <a:rPr lang="zh-CN" altLang="en-US" dirty="0"/>
              <a:t>概率输出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37FC8D0-FCA3-44A3-B379-B5BDBC92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3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7490" y="2514841"/>
            <a:ext cx="1268730" cy="141961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25" dirty="0">
                <a:latin typeface="Impact" panose="020B0806030902050204" charset="0"/>
              </a:rPr>
              <a:t>01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54959" y="2939417"/>
            <a:ext cx="351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183380" y="3483769"/>
            <a:ext cx="49606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2542681" y="857250"/>
            <a:ext cx="13353" cy="577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whut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8" y="385762"/>
            <a:ext cx="2143125" cy="471488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5CC9861B-D7C7-4F93-8F1F-34364AA7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83380" y="3566457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光学字符识别</a:t>
            </a:r>
            <a:endParaRPr lang="en-US" altLang="zh-CN" sz="2400" dirty="0"/>
          </a:p>
          <a:p>
            <a:pPr algn="ctr"/>
            <a:r>
              <a:rPr lang="zh-CN" altLang="en-US" sz="2400" dirty="0"/>
              <a:t>手写字符识别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48553" y="1040792"/>
            <a:ext cx="24291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光学</a:t>
            </a:r>
            <a:r>
              <a:rPr lang="zh-CN" altLang="en-US" sz="27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字符识别</a:t>
            </a:r>
            <a:endParaRPr lang="zh-CN" altLang="en-US" sz="2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98764" y="1649149"/>
            <a:ext cx="6019897" cy="4892764"/>
            <a:chOff x="1343229" y="1676242"/>
            <a:chExt cx="6019897" cy="48927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FA8D1F6-B96A-44E7-BDE9-AD3D5D8C6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925" y="1676242"/>
              <a:ext cx="2765201" cy="489276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9BF96B1-F94F-42BF-8533-99C2FE91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3229" y="1676242"/>
              <a:ext cx="2992297" cy="4816633"/>
            </a:xfrm>
            <a:prstGeom prst="rect">
              <a:avLst/>
            </a:prstGeom>
          </p:spPr>
        </p:pic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C41F15B-7055-4518-87A5-1106835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51413" y="1801707"/>
            <a:ext cx="1926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光学字符识别多用于文本、快递单、证件</a:t>
            </a:r>
          </a:p>
        </p:txBody>
      </p:sp>
    </p:spTree>
    <p:extLst>
      <p:ext uri="{BB962C8B-B14F-4D97-AF65-F5344CB8AC3E}">
        <p14:creationId xmlns:p14="http://schemas.microsoft.com/office/powerpoint/2010/main" val="3854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7" y="2722386"/>
            <a:ext cx="3338896" cy="1498493"/>
          </a:xfrm>
          <a:prstGeom prst="rect">
            <a:avLst/>
          </a:prstGeom>
        </p:spPr>
      </p:pic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48553" y="1040792"/>
            <a:ext cx="24291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手写</a:t>
            </a:r>
            <a:r>
              <a:rPr lang="zh-CN" altLang="en-US" sz="27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字符识别</a:t>
            </a:r>
            <a:endParaRPr lang="zh-CN" altLang="en-US" sz="2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893853" y="1901972"/>
            <a:ext cx="3250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降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维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模板匹配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局部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分析、笔画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密度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轮廓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外围特征</a:t>
            </a:r>
            <a:endParaRPr lang="en-US" altLang="zh-CN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神经网络识别法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259" y="1672164"/>
            <a:ext cx="2944813" cy="848867"/>
            <a:chOff x="435610" y="1796602"/>
            <a:chExt cx="2944813" cy="8488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5"/>
            <a:srcRect r="49285" b="79632"/>
            <a:stretch/>
          </p:blipFill>
          <p:spPr>
            <a:xfrm>
              <a:off x="467439" y="1796602"/>
              <a:ext cx="2881157" cy="50516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610" y="2308374"/>
              <a:ext cx="2944813" cy="33709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8" y="2527639"/>
            <a:ext cx="2786676" cy="1802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31" y="4444041"/>
            <a:ext cx="2566868" cy="17451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1099" y="4444041"/>
            <a:ext cx="3377420" cy="1858826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6C2D9095-A329-4A69-80C8-0AED666D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57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7355" y="2490251"/>
            <a:ext cx="1405890" cy="141961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25" dirty="0">
                <a:latin typeface="Impact" panose="020B0806030902050204" charset="0"/>
              </a:rPr>
              <a:t>02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54959" y="2939417"/>
            <a:ext cx="351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183380" y="3483769"/>
            <a:ext cx="49606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>
            <a:off x="2542681" y="857250"/>
            <a:ext cx="13353" cy="577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whut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8" y="385762"/>
            <a:ext cx="2143125" cy="471488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E21CD897-597E-4B71-9273-E02FFB7A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54959" y="3702006"/>
            <a:ext cx="444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手写</a:t>
            </a:r>
            <a:r>
              <a:rPr lang="zh-CN" altLang="en-US" sz="2400" dirty="0" smtClean="0"/>
              <a:t>图像预处理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神经网络设计、训练、测试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616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42" y="1811710"/>
            <a:ext cx="3127539" cy="1464204"/>
          </a:xfrm>
          <a:prstGeom prst="rect">
            <a:avLst/>
          </a:prstGeom>
        </p:spPr>
      </p:pic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26935" y="954548"/>
            <a:ext cx="2852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手写图像</a:t>
            </a:r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预处理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D45AF-0198-4AF3-B54B-B6E6F1A4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E56295-72B6-4472-A114-726ADC493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4" y="4982484"/>
            <a:ext cx="6347592" cy="1815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067AF2-941F-4DE8-A8FB-F5E4940E4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05"/>
          <a:stretch/>
        </p:blipFill>
        <p:spPr>
          <a:xfrm>
            <a:off x="498764" y="1780957"/>
            <a:ext cx="4249278" cy="15092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ED8443-89AB-41A3-BBEA-E243F467DC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34"/>
          <a:stretch/>
        </p:blipFill>
        <p:spPr>
          <a:xfrm>
            <a:off x="498764" y="3362159"/>
            <a:ext cx="5853855" cy="14085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8B537E-1050-436E-8B3C-E8DA4735D0AF}"/>
              </a:ext>
            </a:extLst>
          </p:cNvPr>
          <p:cNvSpPr txBox="1"/>
          <p:nvPr/>
        </p:nvSpPr>
        <p:spPr>
          <a:xfrm>
            <a:off x="6846356" y="2164789"/>
            <a:ext cx="2524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图像去</a:t>
            </a:r>
            <a:r>
              <a:rPr lang="zh-CN" altLang="en-US" sz="3200" dirty="0" smtClean="0"/>
              <a:t>噪</a:t>
            </a:r>
            <a:endParaRPr lang="en-US" altLang="zh-CN" sz="3200" dirty="0"/>
          </a:p>
          <a:p>
            <a:pPr algn="ctr"/>
            <a:r>
              <a:rPr lang="zh-CN" altLang="en-US" sz="3200" dirty="0" smtClean="0"/>
              <a:t>↓</a:t>
            </a:r>
            <a:endParaRPr lang="en-US" altLang="zh-CN" sz="3200" dirty="0"/>
          </a:p>
          <a:p>
            <a:pPr algn="ctr"/>
            <a:r>
              <a:rPr lang="zh-CN" altLang="en-US" sz="3200" dirty="0"/>
              <a:t>角度</a:t>
            </a:r>
            <a:r>
              <a:rPr lang="zh-CN" altLang="en-US" sz="3200" dirty="0" smtClean="0"/>
              <a:t>校正</a:t>
            </a:r>
            <a:endParaRPr lang="en-US" altLang="zh-CN" sz="3200" dirty="0" smtClean="0"/>
          </a:p>
          <a:p>
            <a:pPr algn="ctr"/>
            <a:r>
              <a:rPr lang="zh-CN" altLang="en-US" sz="3200" dirty="0" smtClean="0"/>
              <a:t>↓</a:t>
            </a:r>
            <a:endParaRPr lang="en-US" altLang="zh-CN" sz="3200" dirty="0"/>
          </a:p>
          <a:p>
            <a:pPr algn="ctr"/>
            <a:r>
              <a:rPr lang="zh-CN" altLang="en-US" sz="3200" dirty="0" smtClean="0"/>
              <a:t>投影定位</a:t>
            </a:r>
            <a:endParaRPr lang="en-US" altLang="zh-CN" sz="3200" dirty="0"/>
          </a:p>
          <a:p>
            <a:pPr algn="ctr"/>
            <a:r>
              <a:rPr lang="zh-CN" altLang="en-US" sz="3200" dirty="0" smtClean="0"/>
              <a:t>↓</a:t>
            </a:r>
            <a:endParaRPr lang="en-US" altLang="zh-CN" sz="3200" dirty="0"/>
          </a:p>
          <a:p>
            <a:pPr algn="ctr"/>
            <a:r>
              <a:rPr lang="zh-CN" altLang="en-US" sz="3200" dirty="0"/>
              <a:t>图像归一化</a:t>
            </a:r>
          </a:p>
        </p:txBody>
      </p:sp>
    </p:spTree>
    <p:extLst>
      <p:ext uri="{BB962C8B-B14F-4D97-AF65-F5344CB8AC3E}">
        <p14:creationId xmlns:p14="http://schemas.microsoft.com/office/powerpoint/2010/main" val="32088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D45AF-0198-4AF3-B54B-B6E6F1A4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089E92-5166-4AD8-A015-C397750516EB}"/>
              </a:ext>
            </a:extLst>
          </p:cNvPr>
          <p:cNvSpPr txBox="1"/>
          <p:nvPr/>
        </p:nvSpPr>
        <p:spPr>
          <a:xfrm>
            <a:off x="1494572" y="2858184"/>
            <a:ext cx="589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网络模型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设计、训练、测试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5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whut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396816"/>
            <a:ext cx="2143125" cy="4714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3146" y="954548"/>
            <a:ext cx="24361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模型训练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8764" y="1548623"/>
            <a:ext cx="81182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D45AF-0198-4AF3-B54B-B6E6F1A4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6" y="178138"/>
            <a:ext cx="8575318" cy="64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千图海量PPT模板www.58pic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683</Words>
  <Application>Microsoft Office PowerPoint</Application>
  <PresentationFormat>全屏显示(4:3)</PresentationFormat>
  <Paragraphs>165</Paragraphs>
  <Slides>29</Slides>
  <Notes>20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千图海量PPT模板www.58pic.com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surface</cp:lastModifiedBy>
  <cp:revision>116</cp:revision>
  <dcterms:created xsi:type="dcterms:W3CDTF">2015-05-05T08:02:00Z</dcterms:created>
  <dcterms:modified xsi:type="dcterms:W3CDTF">2021-06-07T06:27:38Z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2052-11.1.0.7949</vt:lpwstr>
  </property>
</Properties>
</file>